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21"/>
  </p:notesMasterIdLst>
  <p:sldIdLst>
    <p:sldId id="267" r:id="rId3"/>
    <p:sldId id="280" r:id="rId4"/>
    <p:sldId id="281" r:id="rId5"/>
    <p:sldId id="289" r:id="rId6"/>
    <p:sldId id="283" r:id="rId7"/>
    <p:sldId id="282" r:id="rId8"/>
    <p:sldId id="290" r:id="rId9"/>
    <p:sldId id="287" r:id="rId10"/>
    <p:sldId id="284" r:id="rId11"/>
    <p:sldId id="295" r:id="rId12"/>
    <p:sldId id="285" r:id="rId13"/>
    <p:sldId id="296" r:id="rId14"/>
    <p:sldId id="291" r:id="rId15"/>
    <p:sldId id="294" r:id="rId16"/>
    <p:sldId id="292" r:id="rId17"/>
    <p:sldId id="286" r:id="rId18"/>
    <p:sldId id="293" r:id="rId19"/>
    <p:sldId id="288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  <a:srgbClr val="F9F9F9"/>
    <a:srgbClr val="FFFFFF"/>
    <a:srgbClr val="FDFDFD"/>
    <a:srgbClr val="FBDC99"/>
    <a:srgbClr val="CDACE6"/>
    <a:srgbClr val="003E76"/>
    <a:srgbClr val="99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7546" autoAdjust="0"/>
  </p:normalViewPr>
  <p:slideViewPr>
    <p:cSldViewPr snapToGrid="0" showGuides="1">
      <p:cViewPr>
        <p:scale>
          <a:sx n="120" d="100"/>
          <a:sy n="120" d="100"/>
        </p:scale>
        <p:origin x="-1392" y="-324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E63D3A-B4BF-456D-8E1E-7728233EA1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0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2A5E22D-2A9B-457A-9FA6-7F84919A2F33}" type="slidenum">
              <a:rPr lang="de-DE" altLang="de-DE" sz="1200" smtClean="0"/>
              <a:pPr eaLnBrk="1" hangingPunct="1">
                <a:defRPr/>
              </a:pPr>
              <a:t>1</a:t>
            </a:fld>
            <a:endParaRPr lang="de-DE" altLang="de-DE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30213" y="4703763"/>
            <a:ext cx="6484937" cy="1287462"/>
          </a:xfrm>
        </p:spPr>
        <p:txBody>
          <a:bodyPr tIns="180000" bIns="180000" anchor="ctr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30213" y="6223000"/>
            <a:ext cx="6484937" cy="549275"/>
          </a:xfrm>
        </p:spPr>
        <p:txBody>
          <a:bodyPr/>
          <a:lstStyle>
            <a:lvl1pPr>
              <a:spcBef>
                <a:spcPct val="0"/>
              </a:spcBef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Ersteller</a:t>
            </a:r>
          </a:p>
          <a:p>
            <a:pPr lvl="0"/>
            <a:r>
              <a:rPr lang="de-DE" noProof="0" smtClean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07288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FABE-6514-43AA-9AE3-CD8EBC42BC8E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2AE1-8E14-404A-BE17-1ABABD40C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7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294313" y="114300"/>
            <a:ext cx="1620837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0213" y="114300"/>
            <a:ext cx="471170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2075-3B3E-48FD-B592-B5FBED12379D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6E73-834B-4855-951B-E95F6ED92C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114300"/>
            <a:ext cx="5970587" cy="7858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0213" y="1701800"/>
            <a:ext cx="6484937" cy="46069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D9F5-0331-49D8-B42C-5CA4EDF2BC1D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BBDF-1E2D-4182-BF9D-3B1C7E3BD0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A6FA-6C34-4118-AC0D-F789CDDF4AA7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DAFF-F2A3-457B-9EAC-ED53C854FE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0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FA7E-C987-433A-BE64-71E93447C3C2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2E16-A84A-408D-996E-52C6FC94A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53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8951-3237-47F3-BE14-7540E5BDE953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D5B5-9B1E-413A-893A-B3C56388DD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793CC-5460-4514-B08F-DFA9FABC327E}" type="datetime6">
              <a:rPr lang="de-DE" smtClean="0"/>
              <a:t>Mai 17</a:t>
            </a:fld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F59C-4C0E-48DE-8A3B-5546A66057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61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A3F6-CB95-40FF-8A64-67AA4AE3BED5}" type="datetime6">
              <a:rPr lang="de-DE" smtClean="0"/>
              <a:t>Mai 17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ADB9-0182-4970-8769-969913BF8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47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0F31-67A3-491B-9B47-012EBAFE0EE4}" type="datetime6">
              <a:rPr lang="de-DE" smtClean="0"/>
              <a:t>Mai 17</a:t>
            </a:fld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55B71-0F1F-4214-9698-4A82EB8A7F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34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77A4-40AE-4CB2-B1A9-BB365C94E755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1303-5D3A-4CB5-BD4B-6BD9F27E45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4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1ADF-DF2B-4154-819C-12A70744B2CB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BF2F-C06B-4737-961A-74A8E5136C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2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B4B1-B5EB-4BC8-90EB-62A2A4BEA2CE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568CF-19BF-4C15-AAD7-078F57C811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804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BE2B-54FB-4B02-969A-B4E8790A74E8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DE27-B85F-4F0D-9A39-B3DC5DB66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4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D2D2-6E20-402F-9AA7-A53364324D7A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6984-4695-4E94-8FEC-B4114D617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82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0EC6-BB42-4E02-BAEF-6205770DC05B}" type="datetime6">
              <a:rPr lang="de-DE" smtClean="0"/>
              <a:t>Mai 17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E30FC-0CCB-4BED-87AC-BCFA05808A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59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0213" y="1701800"/>
            <a:ext cx="3165475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48088" y="1701800"/>
            <a:ext cx="3167062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2B67-EDFC-4440-932E-AB30E2F23B44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90EA-4381-4B85-AC7A-F0B665A713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3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94E55-BAB3-4571-A41D-922FBADDE69D}" type="datetime6">
              <a:rPr lang="de-DE" smtClean="0"/>
              <a:t>Mai 17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7844-24AF-4896-B279-057408F2AF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3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2ABE-737C-4748-9CB4-73902A5053D6}" type="datetime6">
              <a:rPr lang="de-DE" smtClean="0"/>
              <a:t>Mai 17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0C63-BB3B-42AB-BB3E-53D777365E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1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55DA-C740-411A-BAA2-9373826EE0BB}" type="datetime6">
              <a:rPr lang="de-DE" smtClean="0"/>
              <a:t>Mai 17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D8C2-3A1B-4487-8AC0-503E4719EB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0213" y="114300"/>
            <a:ext cx="5970587" cy="7858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61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94E0-5E6F-4AD3-9D6A-842F4B4C556A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343E2-D2A6-46EF-823C-CA22F1EB2A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6EE0-422C-4800-9072-576EEB1F15F7}" type="datetime6">
              <a:rPr lang="de-DE" smtClean="0"/>
              <a:t>Mai 17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173C-F9B4-4074-BE24-9362E230F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430213" y="114300"/>
            <a:ext cx="59705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smtClean="0"/>
              <a:t>Titelmasterformat durch Klicken bearbeiten</a:t>
            </a:r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68469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35" descr="STEAG PPT Layer schmal zugeschnitten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701800"/>
            <a:ext cx="6484937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70663"/>
            <a:ext cx="14398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4B132C-A815-40CF-AB91-705CB1E58E73}" type="datetime6">
              <a:rPr lang="de-DE" smtClean="0"/>
              <a:t>Mai 17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70663"/>
            <a:ext cx="541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6CC422-3B3B-4BF5-9A02-55BC73C75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14300"/>
            <a:ext cx="59705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88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19" y="-128797"/>
            <a:ext cx="1663397" cy="1663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</a:defRPr>
      </a:lvl2pPr>
      <a:lvl3pPr marL="3175" indent="911225" algn="l" rtl="0" eaLnBrk="0" fontAlgn="base" hangingPunct="0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3pPr>
      <a:lvl4pPr marL="182563" indent="-1778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4pPr>
      <a:lvl5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5pPr>
      <a:lvl6pPr marL="8191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12763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17335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1907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70663"/>
            <a:ext cx="14398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62B6FA-EBA3-488E-8FCD-F9E24B984179}" type="datetime6">
              <a:rPr lang="de-DE" smtClean="0"/>
              <a:t>Mai 17</a:t>
            </a:fld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70075" y="6570663"/>
            <a:ext cx="6302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70663"/>
            <a:ext cx="541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0AD787-95AD-417F-9F2D-ABCB4EDDBD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49" name="Picture 11" descr="STEAG_Logo_Blau_Brief_sRGB_216dpi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292100"/>
            <a:ext cx="139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</a:defRPr>
      </a:lvl2pPr>
      <a:lvl3pPr marL="3175" indent="911225" algn="l" rtl="0" eaLnBrk="0" fontAlgn="base" hangingPunct="0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3pPr>
      <a:lvl4pPr marL="182563" indent="-1778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4pPr>
      <a:lvl5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5pPr>
      <a:lvl6pPr marL="8191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12763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17335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190750" indent="-17780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-wortmann1@gmx.de" TargetMode="External"/><Relationship Id="rId2" Type="http://schemas.openxmlformats.org/officeDocument/2006/relationships/hyperlink" Target="mailto:juergen@baecker-essen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23878" cy="527171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030" y="5271714"/>
            <a:ext cx="7752522" cy="707665"/>
          </a:xfrm>
        </p:spPr>
        <p:txBody>
          <a:bodyPr/>
          <a:lstStyle/>
          <a:p>
            <a:pPr eaLnBrk="1" hangingPunct="1"/>
            <a:r>
              <a:rPr lang="de-DE" altLang="de-DE" dirty="0"/>
              <a:t>S</a:t>
            </a:r>
            <a:r>
              <a:rPr lang="de-DE" altLang="de-DE" dirty="0" smtClean="0"/>
              <a:t>C Werden </a:t>
            </a:r>
            <a:r>
              <a:rPr lang="de-DE" altLang="de-DE" dirty="0" err="1" smtClean="0"/>
              <a:t>Heidhausen</a:t>
            </a:r>
            <a:endParaRPr lang="de-DE" altLang="de-DE" sz="4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37" y="6355177"/>
            <a:ext cx="4786313" cy="298450"/>
          </a:xfrm>
        </p:spPr>
        <p:txBody>
          <a:bodyPr/>
          <a:lstStyle/>
          <a:p>
            <a:pPr marL="0" indent="0" eaLnBrk="1" hangingPunct="1"/>
            <a:r>
              <a:rPr lang="de-DE" altLang="de-DE" sz="1200" b="1" dirty="0" smtClean="0"/>
              <a:t>März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8E05C-EFA0-45CC-A863-CB478D50BAB3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Bandenwerbung um das Spielfeld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9" y="1409130"/>
            <a:ext cx="6431507" cy="48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17D5B-512E-47C0-A57A-78BE7633B3B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PVC-Banner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27323"/>
              </p:ext>
            </p:extLst>
          </p:nvPr>
        </p:nvGraphicFramePr>
        <p:xfrm>
          <a:off x="486770" y="1574421"/>
          <a:ext cx="6446292" cy="323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9"/>
                <a:gridCol w="4121623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Spielfeld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Sportpark im Löwental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Platzierung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Hinter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dem Tor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Bannerhöhe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ca. 150 cm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Bannerbreite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ca. 500 cm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Material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Netzstoffwerbebande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87125"/>
              </p:ext>
            </p:extLst>
          </p:nvPr>
        </p:nvGraphicFramePr>
        <p:xfrm>
          <a:off x="498452" y="4990910"/>
          <a:ext cx="64462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876"/>
                <a:gridCol w="2850416"/>
              </a:tblGrid>
              <a:tr h="336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 </a:t>
                      </a:r>
                      <a:br>
                        <a:rPr lang="de-D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Mindestlaufzeit: 1 Jahr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1.500,- € zzgl. </a:t>
                      </a:r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29903" y="5597144"/>
            <a:ext cx="642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Selbstkosten für die Produktion der </a:t>
            </a:r>
            <a:r>
              <a:rPr lang="de-DE" sz="1100" dirty="0" smtClean="0"/>
              <a:t>Werbebanner </a:t>
            </a:r>
            <a:r>
              <a:rPr lang="de-DE" sz="1100" dirty="0"/>
              <a:t>sind einmalig vom Werbepartner zu tragen.</a:t>
            </a:r>
          </a:p>
        </p:txBody>
      </p:sp>
    </p:spTree>
    <p:extLst>
      <p:ext uri="{BB962C8B-B14F-4D97-AF65-F5344CB8AC3E}">
        <p14:creationId xmlns:p14="http://schemas.microsoft.com/office/powerpoint/2010/main" val="1073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17D5B-512E-47C0-A57A-78BE7633B3B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PVC-Banner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" y="1340891"/>
            <a:ext cx="6281382" cy="47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17D5B-512E-47C0-A57A-78BE7633B3B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 Ankündigungsplakat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95039"/>
              </p:ext>
            </p:extLst>
          </p:nvPr>
        </p:nvGraphicFramePr>
        <p:xfrm>
          <a:off x="486770" y="1574421"/>
          <a:ext cx="6446292" cy="208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284"/>
                <a:gridCol w="3603008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Format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DIN A2 (420mm x 594mm)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Benötigte Druckvorlagen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digitale Daten (PDF, </a:t>
                      </a:r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jpg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Auflage pro Spieltag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58610"/>
              </p:ext>
            </p:extLst>
          </p:nvPr>
        </p:nvGraphicFramePr>
        <p:xfrm>
          <a:off x="498141" y="3762612"/>
          <a:ext cx="64462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876"/>
                <a:gridCol w="2850416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 pro Saison</a:t>
                      </a:r>
                    </a:p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Mindestlaufzeit 2 Jahre 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200,- € zzgl. </a:t>
                      </a:r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70845" y="4491667"/>
            <a:ext cx="642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Selbstkosten </a:t>
            </a:r>
            <a:r>
              <a:rPr lang="de-DE" sz="1100" dirty="0" smtClean="0"/>
              <a:t>sind </a:t>
            </a:r>
            <a:r>
              <a:rPr lang="de-DE" sz="1100" dirty="0"/>
              <a:t>einmalig vom Werbepartner zu tragen.</a:t>
            </a:r>
          </a:p>
        </p:txBody>
      </p:sp>
    </p:spTree>
    <p:extLst>
      <p:ext uri="{BB962C8B-B14F-4D97-AF65-F5344CB8AC3E}">
        <p14:creationId xmlns:p14="http://schemas.microsoft.com/office/powerpoint/2010/main" val="46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17D5B-512E-47C0-A57A-78BE7633B3B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Sponsorentafel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35505"/>
              </p:ext>
            </p:extLst>
          </p:nvPr>
        </p:nvGraphicFramePr>
        <p:xfrm>
          <a:off x="486770" y="1574421"/>
          <a:ext cx="6446292" cy="266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9"/>
                <a:gridCol w="4121623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Platzierung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im Eingangsbereich (gut sichtbar)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Maße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30 x 15 cm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Ziel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Privatpersonen und Unternehmen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Format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Plaketten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85680"/>
              </p:ext>
            </p:extLst>
          </p:nvPr>
        </p:nvGraphicFramePr>
        <p:xfrm>
          <a:off x="498452" y="4408227"/>
          <a:ext cx="6448258" cy="94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306"/>
                <a:gridCol w="3643952"/>
              </a:tblGrid>
              <a:tr h="94169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 pro Jahr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Mindestlaufzeit 2 Jahre </a:t>
                      </a:r>
                    </a:p>
                    <a:p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Bronze: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50,- € zzgl. </a:t>
                      </a:r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Silber: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   100,- € zzgl. </a:t>
                      </a:r>
                      <a:r>
                        <a:rPr lang="de-DE" baseline="0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Gold:      150,- € zzgl. </a:t>
                      </a:r>
                      <a:r>
                        <a:rPr lang="de-DE" baseline="0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57199" y="5433368"/>
            <a:ext cx="642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Selbstkosten </a:t>
            </a:r>
            <a:r>
              <a:rPr lang="de-DE" sz="1100" dirty="0" smtClean="0"/>
              <a:t>sind </a:t>
            </a:r>
            <a:r>
              <a:rPr lang="de-DE" sz="1100" dirty="0"/>
              <a:t>einmalig vom Werbepartner zu tragen.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52" y="2464904"/>
            <a:ext cx="2015207" cy="28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17D5B-512E-47C0-A57A-78BE7633B3B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Sponsor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60176"/>
              </p:ext>
            </p:extLst>
          </p:nvPr>
        </p:nvGraphicFramePr>
        <p:xfrm>
          <a:off x="486770" y="1574421"/>
          <a:ext cx="64462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9"/>
                <a:gridCol w="4121623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Platzierung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Sponsorendurchsagen am Spieltag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Erwähnung des Werbepartners in Vorankündigungen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Werbeplatz auf den Spielankündigungsplakaten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="0" dirty="0" smtClean="0">
                          <a:solidFill>
                            <a:schemeClr val="tx2"/>
                          </a:solidFill>
                        </a:rPr>
                        <a:t>Präsentation am Spieltag der Senioren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Verkaufsauslage und Verteilung von Werbegeschenken</a:t>
                      </a:r>
                    </a:p>
                    <a:p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4743"/>
              </p:ext>
            </p:extLst>
          </p:nvPr>
        </p:nvGraphicFramePr>
        <p:xfrm>
          <a:off x="484804" y="4899546"/>
          <a:ext cx="64462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876"/>
                <a:gridCol w="2850416"/>
              </a:tblGrid>
              <a:tr h="39025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 pro Spieltag</a:t>
                      </a:r>
                    </a:p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Mindestlaufzeit 2 Jahre 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300,- € zzgl. </a:t>
                      </a:r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29901" y="5571398"/>
            <a:ext cx="642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Selbstkosten </a:t>
            </a:r>
            <a:r>
              <a:rPr lang="de-DE" sz="1100" dirty="0" smtClean="0"/>
              <a:t>sind </a:t>
            </a:r>
            <a:r>
              <a:rPr lang="de-DE" sz="1100" dirty="0"/>
              <a:t>einmalig vom Werbepartner zu tragen.</a:t>
            </a:r>
          </a:p>
        </p:txBody>
      </p:sp>
    </p:spTree>
    <p:extLst>
      <p:ext uri="{BB962C8B-B14F-4D97-AF65-F5344CB8AC3E}">
        <p14:creationId xmlns:p14="http://schemas.microsoft.com/office/powerpoint/2010/main" val="965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37383-8B8F-438A-9BB0-0466B09DA9D5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Werbebanner auf der Homepage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60264"/>
              </p:ext>
            </p:extLst>
          </p:nvPr>
        </p:nvGraphicFramePr>
        <p:xfrm>
          <a:off x="486770" y="1574421"/>
          <a:ext cx="6446292" cy="266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9"/>
                <a:gridCol w="4121623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Maße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180 x 100 Pixel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Dateiformat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JPG, PNG, GIF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Auflösung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min. 72 dpi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Position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Startseite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26362"/>
              </p:ext>
            </p:extLst>
          </p:nvPr>
        </p:nvGraphicFramePr>
        <p:xfrm>
          <a:off x="498452" y="4294874"/>
          <a:ext cx="64462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87"/>
                <a:gridCol w="4133305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Kostenlos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555DA-C740-411A-BAA2-9373826EE0BB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Leistungen für Sie</a:t>
            </a:r>
            <a:endParaRPr lang="de-DE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2384" y="1617255"/>
            <a:ext cx="7765329" cy="40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bIns="36000">
            <a:spAutoFit/>
          </a:bodyPr>
          <a:lstStyle>
            <a:lvl1pPr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kostenloser Werbebanner auf unserer Homepage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kostenloser Präsentationsstand auf unserem Saison Eröffnungsfest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Plakette auf unserer Sponsorentafel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Werbeanzeigen über unsere Facebook-Seite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„Dauerkarten-Paket“</a:t>
            </a:r>
            <a:b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2 Eintrittskarten, 1 Freigetränk, 1 Bratwurst (PVC-Banner)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„Dauerkarten-Paket“</a:t>
            </a:r>
            <a:br>
              <a:rPr lang="de-DE" altLang="de-DE" sz="18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1 Eintrittskarte, </a:t>
            </a:r>
            <a:r>
              <a:rPr lang="de-DE" altLang="de-DE" sz="18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1 Freigetränk, 1 Bratwurst </a:t>
            </a: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(Bande ab 6 m)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1x jährlich ein Sponsoren-Essen</a:t>
            </a:r>
            <a:endParaRPr lang="de-DE" altLang="de-DE" sz="1800" dirty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37383-8B8F-438A-9BB0-0466B09DA9D5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2385" y="1586316"/>
            <a:ext cx="6946463" cy="37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bIns="36000">
            <a:spAutoFit/>
          </a:bodyPr>
          <a:lstStyle>
            <a:lvl1pPr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Jürgen Bäcker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hlinkClick r:id="rId2"/>
              </a:rPr>
              <a:t>juergen@baecker-essen.de</a:t>
            </a:r>
            <a:endParaRPr lang="de-DE" altLang="de-DE" sz="1800" dirty="0" smtClean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0177 / 521 6116</a:t>
            </a:r>
            <a:endParaRPr lang="de-DE" altLang="de-DE" sz="1800" dirty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endParaRPr lang="de-DE" altLang="de-DE" sz="1800" dirty="0" smtClean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endParaRPr lang="de-DE" altLang="de-DE" sz="1800" dirty="0" smtClean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Thomas Wortmann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hlinkClick r:id="rId3"/>
              </a:rPr>
              <a:t>t-wortmann1@gmx.de</a:t>
            </a:r>
            <a:endParaRPr lang="de-DE" altLang="de-DE" sz="1800" dirty="0" smtClean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0173 / 935 8052</a:t>
            </a:r>
          </a:p>
        </p:txBody>
      </p:sp>
    </p:spTree>
    <p:extLst>
      <p:ext uri="{BB962C8B-B14F-4D97-AF65-F5344CB8AC3E}">
        <p14:creationId xmlns:p14="http://schemas.microsoft.com/office/powerpoint/2010/main" val="18366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nummernplatzhalter 5"/>
          <p:cNvSpPr txBox="1">
            <a:spLocks noGrp="1"/>
          </p:cNvSpPr>
          <p:nvPr/>
        </p:nvSpPr>
        <p:spPr bwMode="auto">
          <a:xfrm>
            <a:off x="8172450" y="6618288"/>
            <a:ext cx="541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17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5BA5D3-C274-478B-BE0C-29AE25770D14}" type="slidenum">
              <a:rPr lang="de-DE" altLang="de-DE" sz="8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sz="800" b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1B37C-E2C4-46FF-9FA7-FDC91A3128B9}" type="datetime6">
              <a:rPr lang="de-DE" smtClean="0"/>
              <a:t>Mai 17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30213" y="114300"/>
            <a:ext cx="5970587" cy="785813"/>
          </a:xfrm>
        </p:spPr>
        <p:txBody>
          <a:bodyPr/>
          <a:lstStyle/>
          <a:p>
            <a:r>
              <a:rPr lang="de-DE" dirty="0" smtClean="0"/>
              <a:t>Der Verein</a:t>
            </a:r>
            <a:endParaRPr lang="de-D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2385" y="1586316"/>
            <a:ext cx="7314952" cy="470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bIns="36000">
            <a:spAutoFit/>
          </a:bodyPr>
          <a:lstStyle>
            <a:lvl1pPr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Der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SC Werden </a:t>
            </a:r>
            <a:r>
              <a:rPr lang="de-DE" altLang="de-DE" sz="1400" dirty="0" err="1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Heidhausen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ist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der 3. größte Verein in Essen </a:t>
            </a: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Der etablierte Essener Verein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kann auf eine lange und erfolgreiche Zeit zurückblicken, die bereits über ein Jahrhundert dauert und 1887 ihren Ursprung fand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90% aller Bürger in Werden/</a:t>
            </a:r>
            <a:r>
              <a:rPr lang="de-DE" altLang="de-DE" sz="1400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Heidhausen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kennen den Verein. SC Werden </a:t>
            </a:r>
            <a:r>
              <a:rPr lang="de-DE" altLang="de-DE" sz="1400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Heidhausen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präsentiert sich in den Stadtteilen als Sympathieträger Nr. 1 mit einer der schönsten Sportanlagen in  Essen.</a:t>
            </a: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Der Verein hat ca. 650 Mitglieder.</a:t>
            </a: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I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m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Laufe der Jahre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konnte der SC Werden </a:t>
            </a:r>
            <a:r>
              <a:rPr lang="de-DE" altLang="de-DE" sz="1400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Heidhausen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 viele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Aufstiege und Meisterschaften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verzeichnen, im Jahr 2012 gewann die Seniorenmannschaft die Essener Hallen Stadtmeisterschaft.</a:t>
            </a:r>
            <a:endParaRPr lang="de-DE" altLang="de-DE" sz="1400" dirty="0">
              <a:solidFill>
                <a:srgbClr val="091D5D"/>
              </a:solidFill>
              <a:latin typeface="Verdana" pitchFamily="34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Besonders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stolz ist der Traditionsverein, dass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mind. 70% der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Seniorenmannschaft aus ehemaligen Jugendspielern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des Vereins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besteht und die Jugendarbeit schon so manche Früchte getragen hat. </a:t>
            </a:r>
            <a:endParaRPr lang="de-DE" altLang="de-DE" sz="1400" dirty="0" smtClean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Sogar ein fast Fußball Weltmeister kickte schon für den SCWH.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Clemens </a:t>
            </a:r>
            <a:r>
              <a:rPr lang="de-DE" altLang="de-DE" sz="1400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Wientjes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war von </a:t>
            </a:r>
            <a:r>
              <a:rPr lang="de-DE" altLang="de-DE" sz="1400" dirty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der Schülermannschaft bis in die ersten Jahre des </a:t>
            </a:r>
            <a:r>
              <a:rPr lang="de-DE" altLang="de-DE" sz="14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Seniorenfußballs Stammspieler.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1A0ED-836C-41DD-965E-CEC7B6F56EB7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Sportpark Löwental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347943"/>
            <a:ext cx="6351121" cy="467072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27797" y="16555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Sportpark Löwental</a:t>
            </a:r>
            <a:endParaRPr lang="de-DE" sz="1800" dirty="0">
              <a:solidFill>
                <a:schemeClr val="bg1"/>
              </a:solidFill>
            </a:endParaRPr>
          </a:p>
          <a:p>
            <a:r>
              <a:rPr lang="de-DE" sz="1800" dirty="0">
                <a:solidFill>
                  <a:schemeClr val="bg1"/>
                </a:solidFill>
              </a:rPr>
              <a:t>Im Löwental 35</a:t>
            </a:r>
          </a:p>
          <a:p>
            <a:r>
              <a:rPr lang="de-DE" sz="1800" dirty="0">
                <a:solidFill>
                  <a:schemeClr val="bg1"/>
                </a:solidFill>
              </a:rPr>
              <a:t>45239 </a:t>
            </a:r>
            <a:r>
              <a:rPr lang="de-DE" sz="1800" dirty="0" smtClean="0">
                <a:solidFill>
                  <a:schemeClr val="bg1"/>
                </a:solidFill>
              </a:rPr>
              <a:t>Essen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27" y="3209925"/>
            <a:ext cx="722764" cy="8311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63" y="3209272"/>
            <a:ext cx="723331" cy="8318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72" y="4041104"/>
            <a:ext cx="776986" cy="7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nummernplatzhalter 5"/>
          <p:cNvSpPr txBox="1">
            <a:spLocks noGrp="1"/>
          </p:cNvSpPr>
          <p:nvPr/>
        </p:nvSpPr>
        <p:spPr bwMode="auto">
          <a:xfrm>
            <a:off x="8172450" y="6618288"/>
            <a:ext cx="541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 sz="20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17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5BA5D3-C274-478B-BE0C-29AE25770D14}" type="slidenum">
              <a:rPr lang="de-DE" altLang="de-DE" sz="800" b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z="800" b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51B37C-E2C4-46FF-9FA7-FDC91A3128B9}" type="datetime6">
              <a:rPr lang="de-DE" smtClean="0"/>
              <a:t>Mai 17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30213" y="114300"/>
            <a:ext cx="5970587" cy="785813"/>
          </a:xfrm>
        </p:spPr>
        <p:txBody>
          <a:bodyPr/>
          <a:lstStyle/>
          <a:p>
            <a:r>
              <a:rPr lang="de-DE" dirty="0" smtClean="0"/>
              <a:t>Der Verein - Aktionen</a:t>
            </a:r>
            <a:endParaRPr lang="de-D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2385" y="1586316"/>
            <a:ext cx="7314952" cy="29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bIns="36000">
            <a:spAutoFit/>
          </a:bodyPr>
          <a:lstStyle>
            <a:lvl1pPr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spcAft>
                <a:spcPct val="25000"/>
              </a:spcAft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Jährliche Aktionen: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Saison Eröffnungsfeier der Senioren (Stadionfest)</a:t>
            </a:r>
            <a:b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jährlich am ersten Wochenende im August mit ca. 600-800 Zuschauern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Theo </a:t>
            </a:r>
            <a:r>
              <a:rPr lang="de-DE" altLang="de-DE" sz="1800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Kalkhoff</a:t>
            </a: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Jugend Fußballturnier</a:t>
            </a:r>
            <a:b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an 2 Wochenenden im Jahr mit ca. 40 teilnehmenden Jugend-Mannschaften</a:t>
            </a:r>
          </a:p>
          <a:p>
            <a:pPr marL="285750" indent="-285750" algn="just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1800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Ostern-Jugendfahrt nach Barcelona (D bis B-Jugend)</a:t>
            </a:r>
          </a:p>
        </p:txBody>
      </p:sp>
    </p:spTree>
    <p:extLst>
      <p:ext uri="{BB962C8B-B14F-4D97-AF65-F5344CB8AC3E}">
        <p14:creationId xmlns:p14="http://schemas.microsoft.com/office/powerpoint/2010/main" val="21502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43FF-5DCF-4DC7-929D-16AF152F2768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Vereinserfolge Saison 2015/2016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61666" y="1369202"/>
            <a:ext cx="71855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HERREN</a:t>
            </a:r>
            <a:endParaRPr lang="de-DE" sz="1400" cap="al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III.</a:t>
            </a: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Kreisliga C Gruppe 2;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</a:p>
          <a:p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A-JUNIOREN</a:t>
            </a: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endParaRPr lang="de-DE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</a:t>
            </a:r>
            <a:r>
              <a:rPr lang="de-DE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</a:t>
            </a:r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A-Jun LK </a:t>
            </a:r>
            <a:r>
              <a:rPr lang="de-DE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</a:t>
            </a:r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</a:p>
          <a:p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C-JUNIOREN</a:t>
            </a: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endParaRPr lang="de-DE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C-Jun. Kreisklasse St. 1; 1.Platz</a:t>
            </a: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</a:t>
            </a:r>
            <a:r>
              <a:rPr lang="de-DE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</a:t>
            </a:r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C-Jun. LK Gr. 1;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</a:p>
          <a:p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II.</a:t>
            </a: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C-Jun. Kreisklasse St. 2;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</a:p>
          <a:p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B-JUNIORINNEN</a:t>
            </a: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endParaRPr lang="de-DE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B Juniorinnen 7er Gruppe 14;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</a:p>
          <a:p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C-JUNIORINNEN</a:t>
            </a:r>
          </a:p>
          <a:p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Werden-</a:t>
            </a:r>
            <a:r>
              <a:rPr lang="de-DE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endParaRPr lang="de-DE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Meisterschaft: C-Juniorinnen 7er Gr. 13; </a:t>
            </a:r>
            <a:r>
              <a:rPr lang="de-D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1.Platz</a:t>
            </a:r>
            <a:endParaRPr lang="de-DE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k3998510\AppData\Local\Microsoft\Windows\Temporary Internet Files\Content.IE5\KGRZA2IQ\football-15552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4" y="4210376"/>
            <a:ext cx="3466532" cy="23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3B892-684F-4474-B9EF-A4607BAC7A19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Mannschaften</a:t>
            </a:r>
            <a:endParaRPr lang="de-DE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2385" y="1586316"/>
            <a:ext cx="6946463" cy="311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bIns="36000">
            <a:spAutoFit/>
          </a:bodyPr>
          <a:lstStyle>
            <a:lvl1pPr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770063" algn="l"/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1 Alte Herren Mannschaft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3 Senioren-Mannschaften</a:t>
            </a:r>
            <a:b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Kreisliga A, B und C</a:t>
            </a:r>
          </a:p>
          <a:p>
            <a:pPr marL="285750" indent="-285750" algn="just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24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1 Damen-Mannschaft</a:t>
            </a: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, Kreisliga A</a:t>
            </a:r>
          </a:p>
          <a:p>
            <a:pPr marL="285750" indent="-285750">
              <a:spcBef>
                <a:spcPct val="50000"/>
              </a:spcBef>
              <a:spcAft>
                <a:spcPct val="25000"/>
              </a:spcAft>
              <a:buFontTx/>
              <a:buChar char="-"/>
            </a:pP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22 Jugend-Mannschaften</a:t>
            </a:r>
            <a:b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altLang="de-DE" sz="2400" b="1" dirty="0" err="1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Bambinis</a:t>
            </a:r>
            <a:r>
              <a:rPr lang="de-DE" altLang="de-DE" sz="2400" b="1" dirty="0" smtClean="0">
                <a:solidFill>
                  <a:srgbClr val="091D5D"/>
                </a:solidFill>
                <a:latin typeface="Verdana" pitchFamily="34" charset="0"/>
                <a:cs typeface="Times New Roman" pitchFamily="18" charset="0"/>
              </a:rPr>
              <a:t> bis A-Jugend</a:t>
            </a:r>
            <a:endParaRPr lang="de-DE" altLang="de-DE" sz="2400" b="1" dirty="0">
              <a:solidFill>
                <a:srgbClr val="091D5D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k3998510\AppData\Local\Microsoft\Windows\Temporary Internet Files\Content.IE5\KGRZA2IQ\football-310091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68" y="3341232"/>
            <a:ext cx="2897960" cy="30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1" y="2059848"/>
            <a:ext cx="3990058" cy="197988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1A0ED-836C-41DD-965E-CEC7B6F56EB7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Unterstützen Sie Ihren Stadtteil-Verein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72312" y="6142096"/>
            <a:ext cx="811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Sympathie und Leidenschaft als Erfolgsrezept in Essen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2312" y="1522973"/>
            <a:ext cx="811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 Werden </a:t>
            </a:r>
            <a:r>
              <a:rPr lang="de-DE" sz="18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Heidhausen</a:t>
            </a:r>
            <a:r>
              <a:rPr lang="de-DE" sz="1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die Fußballmacht in Essen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2" y="4143120"/>
            <a:ext cx="2317086" cy="18247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4" y="4143120"/>
            <a:ext cx="3248750" cy="18274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58" y="2081751"/>
            <a:ext cx="3178973" cy="19579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45" y="4143120"/>
            <a:ext cx="1827422" cy="18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6" y="3278791"/>
            <a:ext cx="4967785" cy="108559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1B1E0-E375-490A-8DCD-98D2334723F6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Sponsoren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7" y="1353815"/>
            <a:ext cx="4797711" cy="9178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2821"/>
            <a:ext cx="4466042" cy="97595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5459104"/>
            <a:ext cx="4774971" cy="10434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04" y="5459103"/>
            <a:ext cx="3853638" cy="8421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18" y="1962892"/>
            <a:ext cx="5745707" cy="12555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388"/>
            <a:ext cx="4572000" cy="9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8E05C-EFA0-45CC-A863-CB478D50BAB3}" type="datetime6">
              <a:rPr lang="de-DE" smtClean="0"/>
              <a:t>Mai 17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Bandenwerbung um das Spielfeld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22873"/>
              </p:ext>
            </p:extLst>
          </p:nvPr>
        </p:nvGraphicFramePr>
        <p:xfrm>
          <a:off x="486770" y="1574421"/>
          <a:ext cx="6446292" cy="330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69"/>
                <a:gridCol w="4121623"/>
              </a:tblGrid>
              <a:tr h="336266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Technische Daten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Spielfeld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Sportpark im Löwental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Platzierung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um das Spielfeld, auf Aktionshöhe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Bandenhöhe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max. 75 cm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Bandenbreite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ab 1m, Länge gemäß Vorgaben des Werbepartners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659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Material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2060"/>
                          </a:solidFill>
                        </a:rPr>
                        <a:t>Dibond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09866"/>
              </p:ext>
            </p:extLst>
          </p:nvPr>
        </p:nvGraphicFramePr>
        <p:xfrm>
          <a:off x="498452" y="4990910"/>
          <a:ext cx="64462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876"/>
                <a:gridCol w="2850416"/>
              </a:tblGrid>
              <a:tr h="336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Preis (je angefangenen Meter)</a:t>
                      </a:r>
                      <a:br>
                        <a:rPr lang="de-D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Mindestlaufzeit: 2 Jahre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100,- € zzgl. </a:t>
                      </a:r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MwSt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43551" y="5638088"/>
            <a:ext cx="6421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Selbstkosten für die Produktion der Werbebande sind einmalig vom Werbepartner zu tragen.</a:t>
            </a:r>
          </a:p>
        </p:txBody>
      </p:sp>
    </p:spTree>
    <p:extLst>
      <p:ext uri="{BB962C8B-B14F-4D97-AF65-F5344CB8AC3E}">
        <p14:creationId xmlns:p14="http://schemas.microsoft.com/office/powerpoint/2010/main" val="30662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AG Folienmaster 10062011">
  <a:themeElements>
    <a:clrScheme name="STEAG Folienmaster 10062011 15">
      <a:dk1>
        <a:srgbClr val="000000"/>
      </a:dk1>
      <a:lt1>
        <a:srgbClr val="FFFFFF"/>
      </a:lt1>
      <a:dk2>
        <a:srgbClr val="00386D"/>
      </a:dk2>
      <a:lt2>
        <a:srgbClr val="808080"/>
      </a:lt2>
      <a:accent1>
        <a:srgbClr val="6688A7"/>
      </a:accent1>
      <a:accent2>
        <a:srgbClr val="009EAB"/>
      </a:accent2>
      <a:accent3>
        <a:srgbClr val="FFFFFF"/>
      </a:accent3>
      <a:accent4>
        <a:srgbClr val="000000"/>
      </a:accent4>
      <a:accent5>
        <a:srgbClr val="B8C3D0"/>
      </a:accent5>
      <a:accent6>
        <a:srgbClr val="008F9B"/>
      </a:accent6>
      <a:hlink>
        <a:srgbClr val="F6A800"/>
      </a:hlink>
      <a:folHlink>
        <a:srgbClr val="66C5CD"/>
      </a:folHlink>
    </a:clrScheme>
    <a:fontScheme name="STEAG Folienmaster 1006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EAG Folienmaster 1006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EAG Folienmaster 10062011 13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BBE0E3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CD001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14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6688A7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B8C3D0"/>
        </a:accent5>
        <a:accent6>
          <a:srgbClr val="DF9800"/>
        </a:accent6>
        <a:hlink>
          <a:srgbClr val="009EAB"/>
        </a:hlink>
        <a:folHlink>
          <a:srgbClr val="66C5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EAG Folienmaster 10062011 15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6688A7"/>
        </a:accent1>
        <a:accent2>
          <a:srgbClr val="009EAB"/>
        </a:accent2>
        <a:accent3>
          <a:srgbClr val="FFFFFF"/>
        </a:accent3>
        <a:accent4>
          <a:srgbClr val="000000"/>
        </a:accent4>
        <a:accent5>
          <a:srgbClr val="B8C3D0"/>
        </a:accent5>
        <a:accent6>
          <a:srgbClr val="008F9B"/>
        </a:accent6>
        <a:hlink>
          <a:srgbClr val="F6A800"/>
        </a:hlink>
        <a:folHlink>
          <a:srgbClr val="66C5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o">
  <a:themeElements>
    <a:clrScheme name="Blanko 14">
      <a:dk1>
        <a:srgbClr val="000000"/>
      </a:dk1>
      <a:lt1>
        <a:srgbClr val="FFFFFF"/>
      </a:lt1>
      <a:dk2>
        <a:srgbClr val="00386D"/>
      </a:dk2>
      <a:lt2>
        <a:srgbClr val="808080"/>
      </a:lt2>
      <a:accent1>
        <a:srgbClr val="6688A7"/>
      </a:accent1>
      <a:accent2>
        <a:srgbClr val="F6A800"/>
      </a:accent2>
      <a:accent3>
        <a:srgbClr val="FFFFFF"/>
      </a:accent3>
      <a:accent4>
        <a:srgbClr val="000000"/>
      </a:accent4>
      <a:accent5>
        <a:srgbClr val="B8C3D0"/>
      </a:accent5>
      <a:accent6>
        <a:srgbClr val="DF9800"/>
      </a:accent6>
      <a:hlink>
        <a:srgbClr val="009EAB"/>
      </a:hlink>
      <a:folHlink>
        <a:srgbClr val="66C5CD"/>
      </a:folHlink>
    </a:clrScheme>
    <a:fontScheme name="Blank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o 13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BBE0E3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CD001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14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6688A7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B8C3D0"/>
        </a:accent5>
        <a:accent6>
          <a:srgbClr val="DF9800"/>
        </a:accent6>
        <a:hlink>
          <a:srgbClr val="009EAB"/>
        </a:hlink>
        <a:folHlink>
          <a:srgbClr val="66C5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o 15">
        <a:dk1>
          <a:srgbClr val="000000"/>
        </a:dk1>
        <a:lt1>
          <a:srgbClr val="FFFFFF"/>
        </a:lt1>
        <a:dk2>
          <a:srgbClr val="00386D"/>
        </a:dk2>
        <a:lt2>
          <a:srgbClr val="808080"/>
        </a:lt2>
        <a:accent1>
          <a:srgbClr val="6688A7"/>
        </a:accent1>
        <a:accent2>
          <a:srgbClr val="009EAB"/>
        </a:accent2>
        <a:accent3>
          <a:srgbClr val="FFFFFF"/>
        </a:accent3>
        <a:accent4>
          <a:srgbClr val="000000"/>
        </a:accent4>
        <a:accent5>
          <a:srgbClr val="B8C3D0"/>
        </a:accent5>
        <a:accent6>
          <a:srgbClr val="008F9B"/>
        </a:accent6>
        <a:hlink>
          <a:srgbClr val="F6A800"/>
        </a:hlink>
        <a:folHlink>
          <a:srgbClr val="66C5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Bildschirmpräsentation (4:3)</PresentationFormat>
  <Paragraphs>173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STEAG Folienmaster 10062011</vt:lpstr>
      <vt:lpstr>Blanko</vt:lpstr>
      <vt:lpstr>SC Werden Heidhausen</vt:lpstr>
      <vt:lpstr>Der Verein</vt:lpstr>
      <vt:lpstr>Sportpark Löwental</vt:lpstr>
      <vt:lpstr>Der Verein - Aktionen</vt:lpstr>
      <vt:lpstr>Vereinserfolge Saison 2015/2016</vt:lpstr>
      <vt:lpstr>Mannschaften</vt:lpstr>
      <vt:lpstr>Unterstützen Sie Ihren Stadtteil-Verein</vt:lpstr>
      <vt:lpstr>Unsere Sponsoren</vt:lpstr>
      <vt:lpstr>Bandenwerbung um das Spielfeld</vt:lpstr>
      <vt:lpstr>Bandenwerbung um das Spielfeld Beispiel</vt:lpstr>
      <vt:lpstr>PVC-Banner</vt:lpstr>
      <vt:lpstr>PVC-Banner Beispiel</vt:lpstr>
      <vt:lpstr>Spiel Ankündigungsplakat</vt:lpstr>
      <vt:lpstr>Sponsorentafel</vt:lpstr>
      <vt:lpstr>Sponsor of the day</vt:lpstr>
      <vt:lpstr>Werbebanner auf der Homepage</vt:lpstr>
      <vt:lpstr>Unsere Leistungen für Sie</vt:lpstr>
      <vt:lpstr>Kontakt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Werden Heidhausen</dc:title>
  <dc:creator>Manuela.Lenz@steag.com</dc:creator>
  <cp:lastModifiedBy>Lenz, Manuela (STEAG GmbH)</cp:lastModifiedBy>
  <cp:revision>350</cp:revision>
  <dcterms:created xsi:type="dcterms:W3CDTF">2011-06-14T08:07:29Z</dcterms:created>
  <dcterms:modified xsi:type="dcterms:W3CDTF">2017-05-24T12:17:54Z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0x010100FFE88AFD8961454E8BA4877033C3FE3B</vt:lpwstr>
  </property>
</Properties>
</file>